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  <Override PartName="/ppt/charts/colors8.xml" ContentType="application/vnd.ms-office.chartcolorstyle+xml"/>
  <Override PartName="/ppt/charts/style8.xml" ContentType="application/vnd.ms-office.chartstyle+xml"/>
  <Override PartName="/ppt/charts/colors9.xml" ContentType="application/vnd.ms-office.chartcolorstyle+xml"/>
  <Override PartName="/ppt/charts/style9.xml" ContentType="application/vnd.ms-office.chartstyle+xml"/>
  <Override PartName="/ppt/charts/colors10.xml" ContentType="application/vnd.ms-office.chartcolorstyle+xml"/>
  <Override PartName="/ppt/charts/style10.xml" ContentType="application/vnd.ms-office.chartstyle+xml"/>
  <Override PartName="/ppt/charts/colors11.xml" ContentType="application/vnd.ms-office.chartcolorstyle+xml"/>
  <Override PartName="/ppt/charts/style11.xml" ContentType="application/vnd.ms-office.chartstyle+xml"/>
  <Override PartName="/ppt/charts/style12.xml" ContentType="application/vnd.ms-office.chartstyle+xml"/>
  <Override PartName="/ppt/charts/colors1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3" r:id="rId1"/>
    <p:sldMasterId id="2147483737" r:id="rId2"/>
    <p:sldMasterId id="2147483660" r:id="rId3"/>
    <p:sldMasterId id="2147483665" r:id="rId4"/>
    <p:sldMasterId id="2147483671" r:id="rId5"/>
    <p:sldMasterId id="2147483674" r:id="rId6"/>
    <p:sldMasterId id="2147483680" r:id="rId7"/>
    <p:sldMasterId id="2147483686" r:id="rId8"/>
    <p:sldMasterId id="2147483699" r:id="rId9"/>
  </p:sldMasterIdLst>
  <p:notesMasterIdLst>
    <p:notesMasterId r:id="rId45"/>
  </p:notesMasterIdLst>
  <p:sldIdLst>
    <p:sldId id="258" r:id="rId10"/>
    <p:sldId id="259" r:id="rId11"/>
    <p:sldId id="537" r:id="rId12"/>
    <p:sldId id="495" r:id="rId13"/>
    <p:sldId id="496" r:id="rId14"/>
    <p:sldId id="485" r:id="rId15"/>
    <p:sldId id="487" r:id="rId16"/>
    <p:sldId id="476" r:id="rId17"/>
    <p:sldId id="533" r:id="rId18"/>
    <p:sldId id="534" r:id="rId19"/>
    <p:sldId id="539" r:id="rId20"/>
    <p:sldId id="535" r:id="rId21"/>
    <p:sldId id="453" r:id="rId22"/>
    <p:sldId id="454" r:id="rId23"/>
    <p:sldId id="456" r:id="rId24"/>
    <p:sldId id="455" r:id="rId25"/>
    <p:sldId id="458" r:id="rId26"/>
    <p:sldId id="457" r:id="rId27"/>
    <p:sldId id="459" r:id="rId28"/>
    <p:sldId id="460" r:id="rId29"/>
    <p:sldId id="461" r:id="rId30"/>
    <p:sldId id="462" r:id="rId31"/>
    <p:sldId id="463" r:id="rId32"/>
    <p:sldId id="464" r:id="rId33"/>
    <p:sldId id="465" r:id="rId34"/>
    <p:sldId id="466" r:id="rId35"/>
    <p:sldId id="467" r:id="rId36"/>
    <p:sldId id="468" r:id="rId37"/>
    <p:sldId id="469" r:id="rId38"/>
    <p:sldId id="470" r:id="rId39"/>
    <p:sldId id="471" r:id="rId40"/>
    <p:sldId id="540" r:id="rId41"/>
    <p:sldId id="524" r:id="rId42"/>
    <p:sldId id="526" r:id="rId43"/>
    <p:sldId id="527" r:id="rId44"/>
  </p:sldIdLst>
  <p:sldSz cx="9144000" cy="6858000" type="screen4x3"/>
  <p:notesSz cx="7102475" cy="9388475"/>
  <p:embeddedFontLst>
    <p:embeddedFont>
      <p:font typeface="Helvetica Neue" panose="020B0604020202020204"/>
      <p:regular r:id="rId46"/>
      <p:bold r:id="rId47"/>
      <p:italic r:id="rId48"/>
      <p:boldItalic r:id="rId49"/>
    </p:embeddedFont>
    <p:embeddedFont>
      <p:font typeface="SJSU Spartan Bold" panose="02000000000000000000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SJSU Spartan Regular" panose="02000000000000000000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B1B665-E86F-466B-813B-4E6C05761FB7}">
          <p14:sldIdLst>
            <p14:sldId id="258"/>
            <p14:sldId id="259"/>
          </p14:sldIdLst>
        </p14:section>
        <p14:section name="Untitled Section" id="{F72D753F-32C6-4738-A0A3-6903C130F7D4}">
          <p14:sldIdLst>
            <p14:sldId id="537"/>
            <p14:sldId id="495"/>
            <p14:sldId id="496"/>
            <p14:sldId id="485"/>
            <p14:sldId id="487"/>
            <p14:sldId id="476"/>
            <p14:sldId id="533"/>
            <p14:sldId id="534"/>
            <p14:sldId id="539"/>
            <p14:sldId id="535"/>
            <p14:sldId id="453"/>
            <p14:sldId id="454"/>
            <p14:sldId id="456"/>
            <p14:sldId id="455"/>
            <p14:sldId id="458"/>
            <p14:sldId id="457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540"/>
            <p14:sldId id="524"/>
            <p14:sldId id="526"/>
            <p14:sldId id="52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6" autoAdjust="0"/>
    <p:restoredTop sz="95533" autoAdjust="0"/>
  </p:normalViewPr>
  <p:slideViewPr>
    <p:cSldViewPr snapToGrid="0">
      <p:cViewPr varScale="1">
        <p:scale>
          <a:sx n="66" d="100"/>
          <a:sy n="66" d="100"/>
        </p:scale>
        <p:origin x="-1180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Relationship Id="rId4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Relationship Id="rId4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Relationship Id="rId4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Relationship Id="rId4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5.xlsx"/><Relationship Id="rId4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6.xlsx"/><Relationship Id="rId4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7.xlsx"/><Relationship Id="rId4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Relationship Id="rId4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9.xlsx"/><Relationship Id="rId4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98270976"/>
        <c:axId val="193283200"/>
      </c:barChart>
      <c:catAx>
        <c:axId val="19827097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3283200"/>
        <c:crosses val="autoZero"/>
        <c:auto val="1"/>
        <c:lblAlgn val="ctr"/>
        <c:lblOffset val="100"/>
        <c:noMultiLvlLbl val="0"/>
      </c:catAx>
      <c:valAx>
        <c:axId val="193283200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98270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98272512"/>
        <c:axId val="193285504"/>
      </c:barChart>
      <c:catAx>
        <c:axId val="1982725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3285504"/>
        <c:crosses val="autoZero"/>
        <c:auto val="1"/>
        <c:lblAlgn val="ctr"/>
        <c:lblOffset val="100"/>
        <c:noMultiLvlLbl val="0"/>
      </c:catAx>
      <c:valAx>
        <c:axId val="193285504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9827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Blue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200</c:v>
                </c:pt>
                <c:pt idx="1">
                  <c:v>140</c:v>
                </c:pt>
                <c:pt idx="2">
                  <c:v>190</c:v>
                </c:pt>
                <c:pt idx="3">
                  <c:v>180</c:v>
                </c:pt>
                <c:pt idx="4">
                  <c:v>210</c:v>
                </c:pt>
                <c:pt idx="5">
                  <c:v>260</c:v>
                </c:pt>
                <c:pt idx="6">
                  <c:v>255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Gold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150</c:v>
                </c:pt>
                <c:pt idx="1">
                  <c:v>225</c:v>
                </c:pt>
                <c:pt idx="2">
                  <c:v>140</c:v>
                </c:pt>
                <c:pt idx="3">
                  <c:v>200</c:v>
                </c:pt>
                <c:pt idx="4">
                  <c:v>100</c:v>
                </c:pt>
                <c:pt idx="5">
                  <c:v>225</c:v>
                </c:pt>
                <c:pt idx="6">
                  <c:v>300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8260736"/>
        <c:axId val="193287232"/>
      </c:lineChart>
      <c:catAx>
        <c:axId val="1982607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93287232"/>
        <c:crossesAt val="0"/>
        <c:auto val="1"/>
        <c:lblAlgn val="ctr"/>
        <c:lblOffset val="100"/>
        <c:noMultiLvlLbl val="0"/>
      </c:catAx>
      <c:valAx>
        <c:axId val="193287232"/>
        <c:scaling>
          <c:orientation val="minMax"/>
          <c:max val="300"/>
          <c:min val="5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982607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29712550265527"/>
          <c:y val="0.16611742334415455"/>
          <c:w val="0.77442029647610955"/>
          <c:h val="0.452040141975877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6913868147898501"/>
                  <c:y val="8.085937002587537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177671941378832"/>
                      <c:h val="0.1378828040180361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0.36</c:v>
                </c:pt>
                <c:pt idx="1">
                  <c:v>0.64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39254039575637"/>
          <c:y val="0.1734524376567152"/>
          <c:w val="0.7593624444981214"/>
          <c:h val="0.443251080016542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2009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9.051390534677059E-2"/>
                  <c:y val="-0.214453111807756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60159146767"/>
                      <c:h val="0.1566328028646159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93140736"/>
        <c:axId val="193101120"/>
      </c:barChart>
      <c:catAx>
        <c:axId val="193140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3101120"/>
        <c:crosses val="autoZero"/>
        <c:auto val="1"/>
        <c:lblAlgn val="ctr"/>
        <c:lblOffset val="100"/>
        <c:noMultiLvlLbl val="0"/>
      </c:catAx>
      <c:valAx>
        <c:axId val="193101120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9314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0.04595</cdr:x>
      <cdr:y>0.7115</cdr:y>
    </cdr:from>
    <cdr:to>
      <cdr:x>0.95203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0948" y="3736126"/>
          <a:ext cx="2187757" cy="313052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0.04595</cdr:x>
      <cdr:y>0.80328</cdr:y>
    </cdr:from>
    <cdr:to>
      <cdr:x>0.9465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33427" y="4218067"/>
          <a:ext cx="2614863" cy="103298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0.04462</cdr:x>
      <cdr:y>0.7115</cdr:y>
    </cdr:from>
    <cdr:to>
      <cdr:x>0.9565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84273" y="3736125"/>
          <a:ext cx="3765905" cy="313053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0.04171</cdr:x>
      <cdr:y>0.80328</cdr:y>
    </cdr:from>
    <cdr:to>
      <cdr:x>0.95067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229681" y="4352707"/>
          <a:ext cx="5005136" cy="106596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adipiacing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noborust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jaobroaibi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0.11581</cdr:x>
      <cdr:y>0.71522</cdr:y>
    </cdr:from>
    <cdr:to>
      <cdr:x>0.88419</cdr:x>
      <cdr:y>0.8695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366301" y="3875539"/>
          <a:ext cx="2430349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0.1158</cdr:x>
      <cdr:y>0.71972</cdr:y>
    </cdr:from>
    <cdr:to>
      <cdr:x>0.8842</cdr:x>
      <cdr:y>0.874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366286" y="3899923"/>
          <a:ext cx="2430384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0.05082</cdr:x>
      <cdr:y>0.7115</cdr:y>
    </cdr:from>
    <cdr:to>
      <cdr:x>0.94774</cdr:x>
      <cdr:y>0.7688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543" y="3736126"/>
          <a:ext cx="1580316" cy="300860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0.05082</cdr:x>
      <cdr:y>0.80328</cdr:y>
    </cdr:from>
    <cdr:to>
      <cdr:x>1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19400" y="4218058"/>
          <a:ext cx="2229854" cy="103299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40" cy="471054"/>
          </a:xfrm>
          <a:prstGeom prst="rect">
            <a:avLst/>
          </a:prstGeom>
        </p:spPr>
        <p:txBody>
          <a:bodyPr vert="horz" lIns="94229" tIns="47115" rIns="94229" bIns="47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40" cy="471054"/>
          </a:xfrm>
          <a:prstGeom prst="rect">
            <a:avLst/>
          </a:prstGeom>
        </p:spPr>
        <p:txBody>
          <a:bodyPr vert="horz" lIns="94229" tIns="47115" rIns="94229" bIns="47115" rtlCol="0"/>
          <a:lstStyle>
            <a:lvl1pPr algn="r">
              <a:defRPr sz="1200"/>
            </a:lvl1pPr>
          </a:lstStyle>
          <a:p>
            <a:fld id="{66BE5585-5706-4A65-8753-B295ED1777B0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9863" y="1174750"/>
            <a:ext cx="4222750" cy="31670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5" rIns="94229" bIns="471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3"/>
            <a:ext cx="5681980" cy="3696712"/>
          </a:xfrm>
          <a:prstGeom prst="rect">
            <a:avLst/>
          </a:prstGeom>
        </p:spPr>
        <p:txBody>
          <a:bodyPr vert="horz" lIns="94229" tIns="47115" rIns="94229" bIns="47115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3"/>
            <a:ext cx="3077740" cy="471053"/>
          </a:xfrm>
          <a:prstGeom prst="rect">
            <a:avLst/>
          </a:prstGeom>
        </p:spPr>
        <p:txBody>
          <a:bodyPr vert="horz" lIns="94229" tIns="47115" rIns="94229" bIns="47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3"/>
            <a:ext cx="3077740" cy="471053"/>
          </a:xfrm>
          <a:prstGeom prst="rect">
            <a:avLst/>
          </a:prstGeom>
        </p:spPr>
        <p:txBody>
          <a:bodyPr vert="horz" lIns="94229" tIns="47115" rIns="94229" bIns="47115" rtlCol="0" anchor="b"/>
          <a:lstStyle>
            <a:lvl1pPr algn="r">
              <a:defRPr sz="1200"/>
            </a:lvl1pPr>
          </a:lstStyle>
          <a:p>
            <a:fld id="{CBD2C901-C54C-451E-83B0-7F578DB9A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2C901-C54C-451E-83B0-7F578DB9AA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77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52AA2F-7E8E-4914-8002-C1856D68DC62}" type="slidenum">
              <a:rPr lang="en-US" smtClean="0"/>
              <a:pPr>
                <a:defRPr/>
              </a:pPr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1pPr>
            <a:lvl2pPr marL="765613" indent="-294466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2pPr>
            <a:lvl3pPr marL="1177866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3pPr>
            <a:lvl4pPr marL="1649012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4pPr>
            <a:lvl5pPr marL="2120158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5pPr>
            <a:lvl6pPr marL="2591305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6pPr>
            <a:lvl7pPr marL="3062451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7pPr>
            <a:lvl8pPr marL="3533598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8pPr>
            <a:lvl9pPr marL="4004744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altLang="en-US" sz="1000" b="0">
                <a:solidFill>
                  <a:schemeClr val="tx1"/>
                </a:solidFill>
                <a:latin typeface="Arial" charset="0"/>
              </a:rPr>
              <a:t>Technical Report Writing</a:t>
            </a:r>
          </a:p>
        </p:txBody>
      </p:sp>
      <p:sp>
        <p:nvSpPr>
          <p:cNvPr id="56323" name="Rectangle 1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1pPr>
            <a:lvl2pPr marL="765613" indent="-294466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2pPr>
            <a:lvl3pPr marL="1177866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3pPr>
            <a:lvl4pPr marL="1649012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4pPr>
            <a:lvl5pPr marL="2120158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5pPr>
            <a:lvl6pPr marL="2591305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6pPr>
            <a:lvl7pPr marL="3062451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7pPr>
            <a:lvl8pPr marL="3533598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8pPr>
            <a:lvl9pPr marL="4004744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altLang="en-US" sz="1000" b="0">
                <a:solidFill>
                  <a:schemeClr val="tx1"/>
                </a:solidFill>
                <a:latin typeface="Arial" charset="0"/>
              </a:rPr>
              <a:t>Introduction to Engineering Design</a:t>
            </a:r>
            <a:r>
              <a:rPr lang="en-US" altLang="en-US" sz="1000" b="0" baseline="30000">
                <a:solidFill>
                  <a:schemeClr val="tx1"/>
                </a:solidFill>
                <a:latin typeface="Arial" charset="0"/>
              </a:rPr>
              <a:t>TM</a:t>
            </a:r>
          </a:p>
          <a:p>
            <a:r>
              <a:rPr lang="en-US" altLang="en-US" sz="1000" b="0">
                <a:solidFill>
                  <a:schemeClr val="tx1"/>
                </a:solidFill>
                <a:latin typeface="Arial" charset="0"/>
              </a:rPr>
              <a:t>Unit 3 – Lesson 3.4 – Product Improvement By Design</a:t>
            </a:r>
          </a:p>
        </p:txBody>
      </p:sp>
      <p:sp>
        <p:nvSpPr>
          <p:cNvPr id="56324" name="Rectangle 13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1pPr>
            <a:lvl2pPr marL="765613" indent="-294466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2pPr>
            <a:lvl3pPr marL="1177866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3pPr>
            <a:lvl4pPr marL="1649012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4pPr>
            <a:lvl5pPr marL="2120158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5pPr>
            <a:lvl6pPr marL="2591305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6pPr>
            <a:lvl7pPr marL="3062451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7pPr>
            <a:lvl8pPr marL="3533598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8pPr>
            <a:lvl9pPr marL="4004744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altLang="en-US" sz="1000" b="0">
                <a:solidFill>
                  <a:schemeClr val="tx1"/>
                </a:solidFill>
                <a:latin typeface="Arial" charset="0"/>
              </a:rPr>
              <a:t>Project Lead The Way, Inc.</a:t>
            </a:r>
            <a:endParaRPr lang="en-US" altLang="en-US" sz="1000" b="0" baseline="30000">
              <a:solidFill>
                <a:schemeClr val="tx1"/>
              </a:solidFill>
              <a:latin typeface="Arial" charset="0"/>
            </a:endParaRPr>
          </a:p>
          <a:p>
            <a:r>
              <a:rPr lang="en-US" altLang="en-US" sz="1000" b="0">
                <a:solidFill>
                  <a:schemeClr val="tx1"/>
                </a:solidFill>
                <a:latin typeface="Arial" charset="0"/>
              </a:rPr>
              <a:t>Copyright 2007</a:t>
            </a:r>
          </a:p>
          <a:p>
            <a:endParaRPr lang="en-US" altLang="en-US" sz="10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6325" name="Rectangle 14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1pPr>
            <a:lvl2pPr marL="765613" indent="-294466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2pPr>
            <a:lvl3pPr marL="1177866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3pPr>
            <a:lvl4pPr marL="1649012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4pPr>
            <a:lvl5pPr marL="2120158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5pPr>
            <a:lvl6pPr marL="2591305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6pPr>
            <a:lvl7pPr marL="3062451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7pPr>
            <a:lvl8pPr marL="3533598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8pPr>
            <a:lvl9pPr marL="4004744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9pPr>
          </a:lstStyle>
          <a:p>
            <a:fld id="{AC858890-667E-4C48-B478-B460A60AED8B}" type="slidenum">
              <a:rPr lang="en-US" altLang="en-US" sz="1200" b="0">
                <a:solidFill>
                  <a:schemeClr val="tx1"/>
                </a:solidFill>
                <a:latin typeface="Arial" charset="0"/>
              </a:rPr>
              <a:pPr/>
              <a:t>34</a:t>
            </a:fld>
            <a:endParaRPr lang="en-US" altLang="en-US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1pPr>
            <a:lvl2pPr marL="765613" indent="-294466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2pPr>
            <a:lvl3pPr marL="1177866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3pPr>
            <a:lvl4pPr marL="1649012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4pPr>
            <a:lvl5pPr marL="2120158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5pPr>
            <a:lvl6pPr marL="2591305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6pPr>
            <a:lvl7pPr marL="3062451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7pPr>
            <a:lvl8pPr marL="3533598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8pPr>
            <a:lvl9pPr marL="4004744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altLang="en-US" sz="1000" b="0">
                <a:solidFill>
                  <a:schemeClr val="tx1"/>
                </a:solidFill>
                <a:latin typeface="Arial" charset="0"/>
              </a:rPr>
              <a:t>Technical Report Writing</a:t>
            </a:r>
          </a:p>
        </p:txBody>
      </p:sp>
      <p:sp>
        <p:nvSpPr>
          <p:cNvPr id="56323" name="Rectangle 12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1pPr>
            <a:lvl2pPr marL="765613" indent="-294466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2pPr>
            <a:lvl3pPr marL="1177866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3pPr>
            <a:lvl4pPr marL="1649012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4pPr>
            <a:lvl5pPr marL="2120158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5pPr>
            <a:lvl6pPr marL="2591305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6pPr>
            <a:lvl7pPr marL="3062451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7pPr>
            <a:lvl8pPr marL="3533598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8pPr>
            <a:lvl9pPr marL="4004744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altLang="en-US" sz="1000" b="0">
                <a:solidFill>
                  <a:schemeClr val="tx1"/>
                </a:solidFill>
                <a:latin typeface="Arial" charset="0"/>
              </a:rPr>
              <a:t>Introduction to Engineering Design</a:t>
            </a:r>
            <a:r>
              <a:rPr lang="en-US" altLang="en-US" sz="1000" b="0" baseline="30000">
                <a:solidFill>
                  <a:schemeClr val="tx1"/>
                </a:solidFill>
                <a:latin typeface="Arial" charset="0"/>
              </a:rPr>
              <a:t>TM</a:t>
            </a:r>
          </a:p>
          <a:p>
            <a:r>
              <a:rPr lang="en-US" altLang="en-US" sz="1000" b="0">
                <a:solidFill>
                  <a:schemeClr val="tx1"/>
                </a:solidFill>
                <a:latin typeface="Arial" charset="0"/>
              </a:rPr>
              <a:t>Unit 3 – Lesson 3.4 – Product Improvement By Design</a:t>
            </a:r>
          </a:p>
        </p:txBody>
      </p:sp>
      <p:sp>
        <p:nvSpPr>
          <p:cNvPr id="56324" name="Rectangle 13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1pPr>
            <a:lvl2pPr marL="765613" indent="-294466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2pPr>
            <a:lvl3pPr marL="1177866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3pPr>
            <a:lvl4pPr marL="1649012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4pPr>
            <a:lvl5pPr marL="2120158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5pPr>
            <a:lvl6pPr marL="2591305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6pPr>
            <a:lvl7pPr marL="3062451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7pPr>
            <a:lvl8pPr marL="3533598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8pPr>
            <a:lvl9pPr marL="4004744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9pPr>
          </a:lstStyle>
          <a:p>
            <a:r>
              <a:rPr lang="en-US" altLang="en-US" sz="1000" b="0">
                <a:solidFill>
                  <a:schemeClr val="tx1"/>
                </a:solidFill>
                <a:latin typeface="Arial" charset="0"/>
              </a:rPr>
              <a:t>Project Lead The Way, Inc.</a:t>
            </a:r>
            <a:endParaRPr lang="en-US" altLang="en-US" sz="1000" b="0" baseline="30000">
              <a:solidFill>
                <a:schemeClr val="tx1"/>
              </a:solidFill>
              <a:latin typeface="Arial" charset="0"/>
            </a:endParaRPr>
          </a:p>
          <a:p>
            <a:r>
              <a:rPr lang="en-US" altLang="en-US" sz="1000" b="0">
                <a:solidFill>
                  <a:schemeClr val="tx1"/>
                </a:solidFill>
                <a:latin typeface="Arial" charset="0"/>
              </a:rPr>
              <a:t>Copyright 2007</a:t>
            </a:r>
          </a:p>
          <a:p>
            <a:endParaRPr lang="en-US" altLang="en-US" sz="10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6325" name="Rectangle 14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1pPr>
            <a:lvl2pPr marL="765613" indent="-294466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2pPr>
            <a:lvl3pPr marL="1177866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3pPr>
            <a:lvl4pPr marL="1649012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4pPr>
            <a:lvl5pPr marL="2120158" indent="-235574"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5pPr>
            <a:lvl6pPr marL="2591305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6pPr>
            <a:lvl7pPr marL="3062451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7pPr>
            <a:lvl8pPr marL="3533598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8pPr>
            <a:lvl9pPr marL="4004744" indent="-235574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3399"/>
                </a:solidFill>
                <a:latin typeface="Verdana" pitchFamily="34" charset="0"/>
                <a:cs typeface="Arial" charset="0"/>
              </a:defRPr>
            </a:lvl9pPr>
          </a:lstStyle>
          <a:p>
            <a:fld id="{AC858890-667E-4C48-B478-B460A60AED8B}" type="slidenum">
              <a:rPr lang="en-US" altLang="en-US" sz="1200" b="0">
                <a:solidFill>
                  <a:schemeClr val="tx1"/>
                </a:solidFill>
                <a:latin typeface="Arial" charset="0"/>
              </a:rPr>
              <a:pPr/>
              <a:t>35</a:t>
            </a:fld>
            <a:endParaRPr lang="en-US" altLang="en-US" sz="1200" b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1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Overview and Instr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7622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Template Overview and Instructions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28649" y="1258615"/>
            <a:ext cx="506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Remember to delete this slide before giving your presentation.</a:t>
            </a:r>
            <a:endParaRPr lang="en-US" sz="1200" i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28650" y="1535614"/>
            <a:ext cx="394335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In this SJSU PowerPoint template, you will find options for a variety of slides to help you make an impactful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Cover and Title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your presentation with one of the title slides.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Bumpers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Use a bumper slide to signal a transition to a new section of your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Section Headers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a new topic or section of your presentation with a section header.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Content Slides (White and Blue Options)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Content slides allow you to present a combination of text, imagery and/or charts.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Image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Let large, compelling images tell your story. Choose from provided image slides or use the university's photo library to find an image that supports your message.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Charts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Using the instructions below, create custom charts and graphs to present your data.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0" y="1535614"/>
            <a:ext cx="3941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How to customize your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insert your lockup (departmental logo) in place of the SJSU primary mark/logo on a slide, right-click (or 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Ctrl+click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on Mac) the image and select "Format Shape," then use the "File" button under “Fill – Insert Picture From." You may need to resize the lockup if its size differs from that of the primary mark. To resize, go to "Size/Position" and, under "Text Box,” select "Resize Shape to Fit Text."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use the built-in charts, you will first need to edit the data for the chart on the Slide Master. Go to View &gt; Slide Master and then find the chart you’d like to edit. Right-click and select "Edit Data." When you are done editing, go back to the Home tab and insert a new slide based on that Slide Master.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some slide layouts, you will need to manually turn on the footer and/or slide numbers.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compelling SJSU imagery to use in your presentation, go to: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go.sjsu.edu/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photographylibrary</a:t>
            </a:r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Plai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4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Custo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92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4423779"/>
            <a:ext cx="8070182" cy="838033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4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54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616411"/>
            <a:ext cx="7886700" cy="918243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695575"/>
            <a:ext cx="7886700" cy="22621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Section Subhead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5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12"/>
            <a:ext cx="7886700" cy="517190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Small Header (less important or imagery is used)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576262" y="2073318"/>
            <a:ext cx="3991476" cy="2262188"/>
          </a:xfrm>
        </p:spPr>
        <p:txBody>
          <a:bodyPr>
            <a:normAutofit/>
          </a:bodyPr>
          <a:lstStyle>
            <a:lvl1pPr>
              <a:defRPr sz="1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, </a:t>
            </a:r>
            <a:r>
              <a:rPr lang="en-US" dirty="0" err="1" smtClean="0"/>
              <a:t>fringilla</a:t>
            </a:r>
            <a:r>
              <a:rPr lang="en-US" dirty="0" smtClean="0"/>
              <a:t> in dui in,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8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13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6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6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47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80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73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00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0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72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2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04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20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21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535365-3177-41EB-BB98-8470F39BBC1C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BCD3D9-CAD5-4EA0-9E73-516CFC457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65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98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Walking on Camp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03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Blue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Blue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5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Swimming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064328" y="783771"/>
            <a:ext cx="301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For compelling SJSU imagery: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go.sjsu.edu/</a:t>
            </a:r>
            <a:r>
              <a:rPr lang="en-US" sz="1600" dirty="0" err="1" smtClean="0">
                <a:solidFill>
                  <a:schemeClr val="bg1"/>
                </a:solidFill>
                <a:latin typeface="Helvetica Neue" panose="02000503000000020004" pitchFamily="50"/>
              </a:rPr>
              <a:t>photographylibrary</a:t>
            </a:r>
            <a:endParaRPr lang="en-US" sz="1600" dirty="0">
              <a:solidFill>
                <a:schemeClr val="bg1"/>
              </a:solidFill>
              <a:latin typeface="Helvetica Neue" panose="020005030000000200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99170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Gray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0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Gray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70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Top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61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ower H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32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lassroom with Centered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581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Centered Head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6694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09"/>
            <a:ext cx="5314950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1" y="1416385"/>
            <a:ext cx="5314949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033504"/>
            <a:ext cx="3943350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317892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Left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600" y="702009"/>
            <a:ext cx="4138863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800601" y="1416385"/>
            <a:ext cx="4138863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0600" y="2033504"/>
            <a:ext cx="4138863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812107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543625441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413335830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51365510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4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-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2996127049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1856341872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216628881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95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ustom with Primary M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6" name="Title 1" descr="SJSU Primary Mark" title="SJSU Primary Mark"/>
          <p:cNvSpPr>
            <a:spLocks noGrp="1"/>
          </p:cNvSpPr>
          <p:nvPr>
            <p:ph type="title" hasCustomPrompt="1"/>
          </p:nvPr>
        </p:nvSpPr>
        <p:spPr>
          <a:xfrm>
            <a:off x="2157984" y="3264408"/>
            <a:ext cx="4837176" cy="90525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7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4039942456"/>
              </p:ext>
            </p:extLst>
          </p:nvPr>
        </p:nvGraphicFramePr>
        <p:xfrm>
          <a:off x="122128" y="711230"/>
          <a:ext cx="316295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1447531141"/>
              </p:ext>
            </p:extLst>
          </p:nvPr>
        </p:nvGraphicFramePr>
        <p:xfrm>
          <a:off x="5883967" y="711230"/>
          <a:ext cx="316295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85084" y="711229"/>
            <a:ext cx="2598884" cy="143841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  <a:lvl2pPr marL="457200" indent="0">
              <a:buFontTx/>
              <a:buNone/>
              <a:defRPr sz="1800"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1600"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1400"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1400"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 Line 1</a:t>
            </a:r>
            <a:br>
              <a:rPr lang="en-US" dirty="0" smtClean="0"/>
            </a:br>
            <a:r>
              <a:rPr lang="en-US" dirty="0" smtClean="0"/>
              <a:t>Subheading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85083" y="1799342"/>
            <a:ext cx="2598884" cy="433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200" spc="0" dirty="0" smtClean="0">
                <a:latin typeface="Helvetica Neue" panose="020B0604020202020204" pitchFamily="34" charset="0"/>
              </a:rPr>
              <a:t>Lorem ipsum dolor sit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amet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consectetur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adipiscing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elit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sed</a:t>
            </a:r>
            <a:r>
              <a:rPr lang="en-US" sz="1200" spc="0" dirty="0" smtClean="0">
                <a:latin typeface="Helvetica Neue" panose="020B0604020202020204" pitchFamily="34" charset="0"/>
              </a:rPr>
              <a:t> do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eiusmod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tempor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incididunt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labore</a:t>
            </a:r>
            <a:r>
              <a:rPr lang="en-US" sz="1200" spc="0" dirty="0" smtClean="0">
                <a:latin typeface="Helvetica Neue" panose="020B0604020202020204" pitchFamily="34" charset="0"/>
              </a:rPr>
              <a:t> et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magna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aliqua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enim</a:t>
            </a:r>
            <a:r>
              <a:rPr lang="en-US" sz="1200" spc="0" dirty="0" smtClean="0">
                <a:latin typeface="Helvetica Neue" panose="020B0604020202020204" pitchFamily="34" charset="0"/>
              </a:rPr>
              <a:t> ad minim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veniam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quis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nostrud</a:t>
            </a:r>
            <a:r>
              <a:rPr lang="en-US" sz="1200" spc="0" dirty="0" smtClean="0">
                <a:latin typeface="Helvetica Neue" panose="020B0604020202020204" pitchFamily="34" charset="0"/>
              </a:rPr>
              <a:t> exercitation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ullamco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laboris</a:t>
            </a:r>
            <a:r>
              <a:rPr lang="en-US" sz="1200" spc="0" dirty="0" smtClean="0">
                <a:latin typeface="Helvetica Neue" panose="020B0604020202020204" pitchFamily="34" charset="0"/>
              </a:rPr>
              <a:t> nisi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aliquip</a:t>
            </a:r>
            <a:r>
              <a:rPr lang="en-US" sz="1200" spc="0" dirty="0" smtClean="0">
                <a:latin typeface="Helvetica Neue" panose="020B0604020202020204" pitchFamily="34" charset="0"/>
              </a:rPr>
              <a:t> ex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ea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commodo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consequat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aute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irure</a:t>
            </a:r>
            <a:r>
              <a:rPr lang="en-US" sz="1200" spc="0" dirty="0" smtClean="0">
                <a:latin typeface="Helvetica Neue" panose="020B0604020202020204" pitchFamily="34" charset="0"/>
              </a:rPr>
              <a:t> dolor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reprehenderit</a:t>
            </a:r>
            <a:r>
              <a:rPr lang="en-US" sz="1200" spc="0" dirty="0" smtClean="0">
                <a:latin typeface="Helvetica Neue" panose="020B0604020202020204" pitchFamily="34" charset="0"/>
              </a:rPr>
              <a:t>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voluptate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velit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esse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cillum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eu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fugiat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nulla</a:t>
            </a:r>
            <a:r>
              <a:rPr lang="en-US" sz="1200" spc="0" dirty="0" smtClean="0">
                <a:latin typeface="Helvetica Neue" panose="020B0604020202020204" pitchFamily="34" charset="0"/>
              </a:rPr>
              <a:t>.</a:t>
            </a:r>
            <a:endParaRPr lang="en-US" sz="1200" spc="0" dirty="0">
              <a:latin typeface="Helvetica Neue" panose="020B0604020202020204" pitchFamily="34" charset="0"/>
            </a:endParaRPr>
          </a:p>
        </p:txBody>
      </p:sp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99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2" name="Chart 11"/>
          <p:cNvGraphicFramePr/>
          <p:nvPr userDrawn="1">
            <p:extLst>
              <p:ext uri="{D42A27DB-BD31-4B8C-83A1-F6EECF244321}">
                <p14:modId xmlns:p14="http://schemas.microsoft.com/office/powerpoint/2010/main" val="1480934478"/>
              </p:ext>
            </p:extLst>
          </p:nvPr>
        </p:nvGraphicFramePr>
        <p:xfrm>
          <a:off x="475934" y="925158"/>
          <a:ext cx="1761941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 userDrawn="1">
            <p:extLst>
              <p:ext uri="{D42A27DB-BD31-4B8C-83A1-F6EECF244321}">
                <p14:modId xmlns:p14="http://schemas.microsoft.com/office/powerpoint/2010/main" val="453936038"/>
              </p:ext>
            </p:extLst>
          </p:nvPr>
        </p:nvGraphicFramePr>
        <p:xfrm>
          <a:off x="2502569" y="925158"/>
          <a:ext cx="2414530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 userDrawn="1">
            <p:extLst>
              <p:ext uri="{D42A27DB-BD31-4B8C-83A1-F6EECF244321}">
                <p14:modId xmlns:p14="http://schemas.microsoft.com/office/powerpoint/2010/main" val="2747769721"/>
              </p:ext>
            </p:extLst>
          </p:nvPr>
        </p:nvGraphicFramePr>
        <p:xfrm>
          <a:off x="4917099" y="925158"/>
          <a:ext cx="4129825" cy="5251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82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7" name="Chart 16"/>
          <p:cNvGraphicFramePr/>
          <p:nvPr userDrawn="1">
            <p:extLst>
              <p:ext uri="{D42A27DB-BD31-4B8C-83A1-F6EECF244321}">
                <p14:modId xmlns:p14="http://schemas.microsoft.com/office/powerpoint/2010/main" val="3496389544"/>
              </p:ext>
            </p:extLst>
          </p:nvPr>
        </p:nvGraphicFramePr>
        <p:xfrm>
          <a:off x="122129" y="962200"/>
          <a:ext cx="5123640" cy="5167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/>
          <p:cNvSpPr txBox="1"/>
          <p:nvPr userDrawn="1"/>
        </p:nvSpPr>
        <p:spPr>
          <a:xfrm>
            <a:off x="6220326" y="1426173"/>
            <a:ext cx="2826597" cy="132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7200" dirty="0" smtClean="0">
                <a:solidFill>
                  <a:schemeClr val="tx2"/>
                </a:solidFill>
                <a:latin typeface="SJSU Spartan Bold" panose="02000000000000000000" pitchFamily="2" charset="0"/>
              </a:rPr>
              <a:t>36%</a:t>
            </a:r>
          </a:p>
          <a:p>
            <a:pPr>
              <a:lnSpc>
                <a:spcPts val="4800"/>
              </a:lnSpc>
            </a:pPr>
            <a:r>
              <a:rPr lang="en-US" sz="4000" dirty="0" smtClean="0">
                <a:solidFill>
                  <a:srgbClr val="666666"/>
                </a:solidFill>
                <a:latin typeface="SJSU Spartan Bold" panose="02000000000000000000" pitchFamily="2" charset="0"/>
              </a:rPr>
              <a:t>Increase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20326" y="2755768"/>
            <a:ext cx="2446902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 smtClean="0">
                <a:latin typeface="SJSU Spartan Regular" panose="02000000000000000000" pitchFamily="2" charset="0"/>
              </a:rPr>
              <a:t>Blue Total</a:t>
            </a:r>
          </a:p>
          <a:p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pPr marL="280988" indent="0"/>
            <a:r>
              <a:rPr lang="en-US" sz="1200" dirty="0" smtClean="0">
                <a:latin typeface="SJSU Spartan Regular" panose="02000000000000000000" pitchFamily="2" charset="0"/>
              </a:rPr>
              <a:t>Gold</a:t>
            </a:r>
            <a:r>
              <a:rPr lang="en-US" sz="1200" baseline="0" dirty="0" smtClean="0">
                <a:latin typeface="SJSU Spartan Regular" panose="02000000000000000000" pitchFamily="2" charset="0"/>
              </a:rPr>
              <a:t> Total</a:t>
            </a:r>
            <a:endParaRPr lang="en-US" sz="1200" dirty="0" smtClean="0">
              <a:latin typeface="SJSU Spartan Regular" panose="02000000000000000000" pitchFamily="2" charset="0"/>
            </a:endParaRPr>
          </a:p>
          <a:p>
            <a:pPr marL="465138" indent="0"/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pPr marL="465138" indent="0"/>
            <a:endParaRPr lang="en-US" sz="1200" dirty="0">
              <a:latin typeface="SJSU Spartan Regular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220326" y="3586765"/>
            <a:ext cx="2446902" cy="584775"/>
          </a:xfrm>
          <a:prstGeom prst="rect">
            <a:avLst/>
          </a:prstGeom>
          <a:solidFill>
            <a:schemeClr val="tx2"/>
          </a:solidFill>
        </p:spPr>
        <p:txBody>
          <a:bodyPr wrap="square" numCol="1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Total End of the Year Values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148</a:t>
            </a:r>
            <a:r>
              <a:rPr lang="en-US" sz="2000" b="1" baseline="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Million</a:t>
            </a:r>
            <a:endParaRPr lang="en-US" sz="2000" b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20325" y="4211100"/>
            <a:ext cx="2826597" cy="13619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Lorem ipsum dolor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consectetur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adipiscing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elit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Vestibulum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elementum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nulla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tincidunt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rhoncus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Cras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eget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purus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lacinia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nisl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</a:t>
            </a:r>
          </a:p>
        </p:txBody>
      </p:sp>
      <p:sp>
        <p:nvSpPr>
          <p:cNvPr id="10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68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7651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2602" y="1611064"/>
            <a:ext cx="5438921" cy="36194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FontTx/>
              <a:buNone/>
              <a:defRPr sz="2800" baseline="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Agenda Line 1</a:t>
            </a:r>
            <a:br>
              <a:rPr lang="en-US" dirty="0" smtClean="0"/>
            </a:br>
            <a:r>
              <a:rPr lang="en-US" dirty="0" smtClean="0"/>
              <a:t>Agenda Line 2</a:t>
            </a:r>
            <a:br>
              <a:rPr lang="en-US" dirty="0" smtClean="0"/>
            </a:br>
            <a:r>
              <a:rPr lang="en-US" dirty="0" smtClean="0"/>
              <a:t>Agenda Line 3</a:t>
            </a:r>
            <a:br>
              <a:rPr lang="en-US" dirty="0" smtClean="0"/>
            </a:br>
            <a:r>
              <a:rPr lang="en-US" dirty="0" smtClean="0"/>
              <a:t>Agenda Line 4</a:t>
            </a:r>
          </a:p>
        </p:txBody>
      </p:sp>
    </p:spTree>
    <p:extLst>
      <p:ext uri="{BB962C8B-B14F-4D97-AF65-F5344CB8AC3E}">
        <p14:creationId xmlns:p14="http://schemas.microsoft.com/office/powerpoint/2010/main" val="4480272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535365-3177-41EB-BB98-8470F39BBC1C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BCD3D9-CAD5-4EA0-9E73-516CFC457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3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02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White Image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7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9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9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0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742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67" r:id="rId3"/>
    <p:sldLayoutId id="2147483668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04039"/>
            <a:ext cx="7886700" cy="7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769"/>
            <a:ext cx="78867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Section Subhead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7734" y="6217920"/>
            <a:ext cx="3748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5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666666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4400" kern="1200">
          <a:solidFill>
            <a:schemeClr val="tx2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8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6" r:id="rId3"/>
    <p:sldLayoutId id="2147483679" r:id="rId4"/>
    <p:sldLayoutId id="2147483677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2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5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741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2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90" r:id="rId3"/>
    <p:sldLayoutId id="2147483689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96" r:id="rId10"/>
    <p:sldLayoutId id="2147483697" r:id="rId11"/>
    <p:sldLayoutId id="214748369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Helvetica Neue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128" y="0"/>
            <a:ext cx="8924795" cy="49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12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0" r:id="rId2"/>
    <p:sldLayoutId id="2147483702" r:id="rId3"/>
    <p:sldLayoutId id="2147483703" r:id="rId4"/>
    <p:sldLayoutId id="2147483704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turnitin.com/new-links.htm" TargetMode="Externa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../EE%20295%20Spring%202019/How%20to%20Write%20a%20Good%20Paragraph%20&#11088;&#11088;&#11088;&#11088;&#11088;%20(1).mp4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EE 295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Tech Writing-Engineering Ethics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Sep 5, 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Room E 339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Tom Wrappe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EE Lecturer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515" y="-3395"/>
            <a:ext cx="8967355" cy="6771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                                                              </a:t>
            </a:r>
            <a:r>
              <a:rPr lang="en-US" sz="2400" dirty="0" smtClean="0"/>
              <a:t>EE </a:t>
            </a:r>
            <a:r>
              <a:rPr lang="en-US" sz="2400" dirty="0"/>
              <a:t>295 paper checklist</a:t>
            </a:r>
          </a:p>
          <a:p>
            <a:r>
              <a:rPr lang="en-US" dirty="0"/>
              <a:t> </a:t>
            </a:r>
          </a:p>
          <a:p>
            <a:pPr marL="342900" lvl="0" indent="-342900" fontAlgn="base">
              <a:buFont typeface="+mj-lt"/>
              <a:buAutoNum type="arabicPeriod"/>
            </a:pPr>
            <a:r>
              <a:rPr lang="en-US" dirty="0"/>
              <a:t>Use of personal words</a:t>
            </a:r>
          </a:p>
          <a:p>
            <a:pPr lvl="1" fontAlgn="base"/>
            <a:r>
              <a:rPr lang="en-US" dirty="0"/>
              <a:t>(such as I, we, me, mine, our, ours, let’s (let us), us, you, your, he, she</a:t>
            </a:r>
            <a:r>
              <a:rPr lang="en-US" dirty="0" smtClean="0"/>
              <a:t>)</a:t>
            </a:r>
          </a:p>
          <a:p>
            <a:pPr lvl="1" fontAlgn="base"/>
            <a:endParaRPr lang="en-US" dirty="0"/>
          </a:p>
          <a:p>
            <a:pPr lvl="0" fontAlgn="base"/>
            <a:r>
              <a:rPr lang="en-US" dirty="0" smtClean="0"/>
              <a:t>2.    lists </a:t>
            </a:r>
            <a:r>
              <a:rPr lang="en-US" dirty="0"/>
              <a:t>(put all materials in tables) Do not assume reader viewed the table</a:t>
            </a:r>
          </a:p>
          <a:p>
            <a:pPr lvl="0" fontAlgn="base"/>
            <a:r>
              <a:rPr lang="en-US" dirty="0" smtClean="0"/>
              <a:t>3.    Any </a:t>
            </a:r>
            <a:r>
              <a:rPr lang="en-US" dirty="0"/>
              <a:t>occurrence of ‘nothing but’, ‘little more’ or ‘nothing more’</a:t>
            </a:r>
          </a:p>
          <a:p>
            <a:pPr lvl="0" fontAlgn="base"/>
            <a:r>
              <a:rPr lang="en-US" dirty="0" smtClean="0"/>
              <a:t>4.    “Of the” , “by the”, “in </a:t>
            </a:r>
            <a:r>
              <a:rPr lang="en-US" dirty="0" err="1" smtClean="0"/>
              <a:t>the”any</a:t>
            </a:r>
            <a:r>
              <a:rPr lang="en-US" dirty="0" smtClean="0"/>
              <a:t> </a:t>
            </a:r>
            <a:r>
              <a:rPr lang="en-US" dirty="0"/>
              <a:t>text followed by </a:t>
            </a:r>
            <a:r>
              <a:rPr lang="en-US" b="1" dirty="0"/>
              <a:t>‘:’ </a:t>
            </a:r>
            <a:r>
              <a:rPr lang="en-US" b="1" i="1" dirty="0"/>
              <a:t>except when introducing a figure, table, or code block.</a:t>
            </a:r>
          </a:p>
          <a:p>
            <a:pPr lvl="0" fontAlgn="base"/>
            <a:r>
              <a:rPr lang="en-US" dirty="0" smtClean="0"/>
              <a:t>5.    Questions </a:t>
            </a:r>
            <a:r>
              <a:rPr lang="en-US" dirty="0"/>
              <a:t>in titles/headings</a:t>
            </a:r>
          </a:p>
          <a:p>
            <a:pPr lvl="0" fontAlgn="base"/>
            <a:r>
              <a:rPr lang="en-US" dirty="0" smtClean="0"/>
              <a:t>6.   Text </a:t>
            </a:r>
            <a:r>
              <a:rPr lang="en-US" dirty="0"/>
              <a:t>that depends on the title/heading for reading correctly</a:t>
            </a:r>
          </a:p>
          <a:p>
            <a:pPr lvl="0" fontAlgn="base"/>
            <a:r>
              <a:rPr lang="en-US" dirty="0" smtClean="0"/>
              <a:t>7.    Unsupported conclusions</a:t>
            </a:r>
            <a:endParaRPr lang="en-US" dirty="0"/>
          </a:p>
          <a:p>
            <a:pPr lvl="0" fontAlgn="base"/>
            <a:r>
              <a:rPr lang="en-US" dirty="0" smtClean="0"/>
              <a:t>8.    One </a:t>
            </a:r>
            <a:r>
              <a:rPr lang="en-US" dirty="0"/>
              <a:t>line paragraphs</a:t>
            </a:r>
          </a:p>
          <a:p>
            <a:pPr marL="342900" lvl="0" indent="-342900" fontAlgn="base">
              <a:buAutoNum type="arabicPeriod" startAt="9"/>
            </a:pPr>
            <a:r>
              <a:rPr lang="en-US" dirty="0" smtClean="0"/>
              <a:t>Code</a:t>
            </a:r>
            <a:r>
              <a:rPr lang="en-US" dirty="0"/>
              <a:t>, algorithms, formulas, or figures with little or no explanation. Write more prose than code explaining </a:t>
            </a:r>
            <a:r>
              <a:rPr lang="en-US" dirty="0" smtClean="0"/>
              <a:t>function</a:t>
            </a:r>
          </a:p>
          <a:p>
            <a:pPr marL="342900" lvl="0" indent="-342900" fontAlgn="base">
              <a:buAutoNum type="arabicPeriod" startAt="9"/>
            </a:pPr>
            <a:r>
              <a:rPr lang="en-US" dirty="0" smtClean="0"/>
              <a:t>All </a:t>
            </a:r>
            <a:r>
              <a:rPr lang="en-US" dirty="0"/>
              <a:t>code, lists, algorithms must be in tables</a:t>
            </a:r>
          </a:p>
          <a:p>
            <a:pPr lvl="0" fontAlgn="base"/>
            <a:r>
              <a:rPr lang="en-US" dirty="0" smtClean="0"/>
              <a:t>11.  Singular/Plural </a:t>
            </a:r>
            <a:r>
              <a:rPr lang="en-US" dirty="0"/>
              <a:t>mismatch. Words do not match in sentence. Verb does match noun or object.</a:t>
            </a:r>
          </a:p>
          <a:p>
            <a:pPr lvl="0" fontAlgn="base"/>
            <a:r>
              <a:rPr lang="en-US" dirty="0" smtClean="0"/>
              <a:t>12.  Any </a:t>
            </a:r>
            <a:r>
              <a:rPr lang="en-US" dirty="0"/>
              <a:t>use of ‘very much’ , ‘very many’, ‘very little’, ‘more better’, ‘more worse’, ‘very </a:t>
            </a:r>
            <a:r>
              <a:rPr lang="en-US" dirty="0" err="1"/>
              <a:t>very</a:t>
            </a:r>
            <a:r>
              <a:rPr lang="en-US" dirty="0"/>
              <a:t>’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0" fontAlgn="base"/>
            <a:r>
              <a:rPr lang="en-US" dirty="0" smtClean="0"/>
              <a:t>13.   Wordy </a:t>
            </a:r>
            <a:r>
              <a:rPr lang="en-US" dirty="0"/>
              <a:t>phrases </a:t>
            </a:r>
            <a:r>
              <a:rPr lang="en-US" dirty="0" smtClean="0"/>
              <a:t>like ‘it </a:t>
            </a:r>
            <a:r>
              <a:rPr lang="en-US" dirty="0"/>
              <a:t>can help the user to analyze the usage of application’ should be ‘it helps the user analyze application usage’</a:t>
            </a:r>
          </a:p>
          <a:p>
            <a:pPr lvl="0" fontAlgn="base"/>
            <a:r>
              <a:rPr lang="en-US" dirty="0" smtClean="0"/>
              <a:t>14.  Tense </a:t>
            </a:r>
            <a:r>
              <a:rPr lang="en-US" dirty="0"/>
              <a:t>shifts from past, present, and future in the paper. (Unless describing historical and now current topics)</a:t>
            </a:r>
          </a:p>
        </p:txBody>
      </p:sp>
    </p:spTree>
    <p:extLst>
      <p:ext uri="{BB962C8B-B14F-4D97-AF65-F5344CB8AC3E}">
        <p14:creationId xmlns:p14="http://schemas.microsoft.com/office/powerpoint/2010/main" val="41615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59" y="82149"/>
            <a:ext cx="7886700" cy="8861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Semester Major Items</a:t>
            </a:r>
            <a:r>
              <a:rPr lang="en-US" sz="1300" dirty="0" smtClean="0"/>
              <a:t>…..(subject to modification)</a:t>
            </a:r>
            <a:endParaRPr lang="en-US" sz="13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169222"/>
              </p:ext>
            </p:extLst>
          </p:nvPr>
        </p:nvGraphicFramePr>
        <p:xfrm>
          <a:off x="680606" y="1173942"/>
          <a:ext cx="78867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/>
                <a:gridCol w="1577340"/>
                <a:gridCol w="1577340"/>
                <a:gridCol w="1577340"/>
                <a:gridCol w="1577340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Mid</a:t>
                      </a:r>
                      <a:r>
                        <a:rPr lang="en-US" sz="1200" baseline="0" dirty="0" smtClean="0"/>
                        <a:t> Term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Resume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Paper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Presentation</a:t>
                      </a:r>
                      <a:r>
                        <a:rPr lang="en-US" sz="1200" baseline="0" dirty="0" smtClean="0"/>
                        <a:t>  (slides )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Topic Paragraph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9.5.19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Topic </a:t>
                      </a:r>
                      <a:r>
                        <a:rPr lang="en-US" sz="1200" baseline="0" dirty="0" smtClean="0"/>
                        <a:t>  Proposed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9.12.19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Topic Final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9.19.19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10.10.19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Outline/</a:t>
                      </a:r>
                      <a:r>
                        <a:rPr lang="en-US" sz="1200" baseline="0" dirty="0" smtClean="0"/>
                        <a:t> Abstract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9.26.19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10.31.19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Research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10.1.19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10.24.19 (Class)</a:t>
                      </a:r>
                      <a:endParaRPr lang="en-US" sz="1600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10.15.19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Draft Complete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10.10.19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11.19.19</a:t>
                      </a:r>
                      <a:endParaRPr lang="en-US" dirty="0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Submit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10.22.19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11.14.19</a:t>
                      </a:r>
                      <a:endParaRPr 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11.26.19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12.3.19</a:t>
                      </a:r>
                      <a:endParaRPr lang="en-US" dirty="0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Presentation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12.17.19  (Sect 1)</a:t>
                      </a:r>
                    </a:p>
                    <a:p>
                      <a:r>
                        <a:rPr lang="en-US" sz="1200" dirty="0" smtClean="0"/>
                        <a:t>12.12.19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(Sect</a:t>
                      </a:r>
                      <a:r>
                        <a:rPr lang="en-US" sz="1200" baseline="0" dirty="0" smtClean="0"/>
                        <a:t> 2)</a:t>
                      </a:r>
                      <a:endParaRPr lang="en-US" sz="1200" dirty="0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Discussions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Form up groups of 3 or 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Discuss current thoughts on Midterm topics (due Sep 12)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Area of technology you are considering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Product area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Why you think this is a good topic/area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Pick one person from the group to provide basic area if the group is called on</a:t>
            </a:r>
          </a:p>
        </p:txBody>
      </p:sp>
    </p:spTree>
    <p:extLst>
      <p:ext uri="{BB962C8B-B14F-4D97-AF65-F5344CB8AC3E}">
        <p14:creationId xmlns:p14="http://schemas.microsoft.com/office/powerpoint/2010/main" val="33531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7462"/>
            <a:ext cx="7886700" cy="886159"/>
          </a:xfrm>
        </p:spPr>
        <p:txBody>
          <a:bodyPr/>
          <a:lstStyle/>
          <a:p>
            <a:r>
              <a:rPr lang="en-US" dirty="0" smtClean="0"/>
              <a:t>What is Plagiarism?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1956"/>
            <a:ext cx="9120432" cy="293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4810558"/>
            <a:ext cx="828675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33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7" y="1204368"/>
            <a:ext cx="8707582" cy="886159"/>
          </a:xfrm>
        </p:spPr>
        <p:txBody>
          <a:bodyPr>
            <a:noAutofit/>
          </a:bodyPr>
          <a:lstStyle/>
          <a:p>
            <a:r>
              <a:rPr lang="en-US" sz="4000" dirty="0" smtClean="0"/>
              <a:t>You might be Plagiarizing if you..</a:t>
            </a:r>
            <a:endParaRPr lang="en-US" sz="4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" y="2583865"/>
            <a:ext cx="9128161" cy="375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464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7088"/>
            <a:ext cx="7886700" cy="886159"/>
          </a:xfrm>
        </p:spPr>
        <p:txBody>
          <a:bodyPr>
            <a:normAutofit/>
          </a:bodyPr>
          <a:lstStyle/>
          <a:p>
            <a:r>
              <a:rPr lang="en-US" dirty="0" smtClean="0"/>
              <a:t>Self Plagiarism….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8" y="2115898"/>
            <a:ext cx="9131362" cy="3907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7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273" y="193716"/>
            <a:ext cx="7886700" cy="886159"/>
          </a:xfrm>
        </p:spPr>
        <p:txBody>
          <a:bodyPr>
            <a:normAutofit/>
          </a:bodyPr>
          <a:lstStyle/>
          <a:p>
            <a:r>
              <a:rPr lang="en-US" dirty="0" smtClean="0"/>
              <a:t>How to Avoid Plagiarism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" y="1366786"/>
            <a:ext cx="9017491" cy="307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874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03341"/>
            <a:ext cx="7886700" cy="886159"/>
          </a:xfrm>
        </p:spPr>
        <p:txBody>
          <a:bodyPr>
            <a:normAutofit/>
          </a:bodyPr>
          <a:lstStyle/>
          <a:p>
            <a:r>
              <a:rPr lang="en-US" dirty="0" smtClean="0"/>
              <a:t>Quoting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855" y="2025317"/>
            <a:ext cx="9181855" cy="4140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8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309218"/>
            <a:ext cx="7886700" cy="886159"/>
          </a:xfrm>
        </p:spPr>
        <p:txBody>
          <a:bodyPr>
            <a:normAutofit/>
          </a:bodyPr>
          <a:lstStyle/>
          <a:p>
            <a:r>
              <a:rPr lang="en-US" dirty="0" smtClean="0"/>
              <a:t>Paraphrasing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7" y="2000445"/>
            <a:ext cx="8980369" cy="408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58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12966"/>
            <a:ext cx="7886700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Paraphrasing: Some Details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7" y="2482253"/>
            <a:ext cx="9023843" cy="4012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8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1" y="581892"/>
            <a:ext cx="8011390" cy="464863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-Tech Writing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-Structure and Outline</a:t>
            </a:r>
          </a:p>
          <a:p>
            <a:pPr lvl="1"/>
            <a:r>
              <a:rPr lang="en-US" dirty="0"/>
              <a:t>	 </a:t>
            </a:r>
            <a:r>
              <a:rPr lang="en-US" dirty="0" smtClean="0"/>
              <a:t>     -EE 295 Milestones 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   -Midterm Topic Discussion</a:t>
            </a:r>
          </a:p>
          <a:p>
            <a:pPr lvl="1"/>
            <a:r>
              <a:rPr lang="en-US" dirty="0" smtClean="0"/>
              <a:t>    -Plagiarism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-Next Class</a:t>
            </a:r>
            <a:endParaRPr lang="en-US" dirty="0" smtClean="0"/>
          </a:p>
          <a:p>
            <a:pPr lvl="3"/>
            <a:r>
              <a:rPr lang="en-US" dirty="0" smtClean="0"/>
              <a:t>		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472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34104"/>
            <a:ext cx="7886700" cy="886159"/>
          </a:xfrm>
        </p:spPr>
        <p:txBody>
          <a:bodyPr>
            <a:normAutofit/>
          </a:bodyPr>
          <a:lstStyle/>
          <a:p>
            <a:r>
              <a:rPr lang="en-US" dirty="0" smtClean="0"/>
              <a:t>Is this Plagiarism?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" y="954028"/>
            <a:ext cx="8662737" cy="590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8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869" y="310750"/>
            <a:ext cx="7886700" cy="886159"/>
          </a:xfrm>
        </p:spPr>
        <p:txBody>
          <a:bodyPr>
            <a:normAutofit/>
          </a:bodyPr>
          <a:lstStyle/>
          <a:p>
            <a:r>
              <a:rPr lang="en-US" dirty="0" smtClean="0"/>
              <a:t>How about this?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05" y="1058450"/>
            <a:ext cx="8345103" cy="5522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98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15" y="774801"/>
            <a:ext cx="6169793" cy="60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9368" y="0"/>
            <a:ext cx="7886700" cy="886159"/>
          </a:xfrm>
        </p:spPr>
        <p:txBody>
          <a:bodyPr>
            <a:normAutofit/>
          </a:bodyPr>
          <a:lstStyle/>
          <a:p>
            <a:r>
              <a:rPr lang="en-US" dirty="0" smtClean="0"/>
              <a:t>Is anything wrong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0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7869" y="300359"/>
            <a:ext cx="7886700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about Charts and Graphs?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30" y="2094202"/>
            <a:ext cx="8913592" cy="4360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72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7869" y="300359"/>
            <a:ext cx="7886700" cy="886159"/>
          </a:xfrm>
        </p:spPr>
        <p:txBody>
          <a:bodyPr>
            <a:normAutofit/>
          </a:bodyPr>
          <a:lstStyle/>
          <a:p>
            <a:r>
              <a:rPr lang="en-US" dirty="0" smtClean="0"/>
              <a:t>Citing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1" y="1892175"/>
            <a:ext cx="9147421" cy="269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40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127104"/>
            <a:ext cx="7886700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does not need Citing?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4" y="1485899"/>
            <a:ext cx="9104205" cy="4364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40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7869" y="300359"/>
            <a:ext cx="7886700" cy="886159"/>
          </a:xfrm>
        </p:spPr>
        <p:txBody>
          <a:bodyPr>
            <a:normAutofit/>
          </a:bodyPr>
          <a:lstStyle/>
          <a:p>
            <a:r>
              <a:rPr lang="en-US" dirty="0" smtClean="0"/>
              <a:t>Citation Sources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58" y="2085974"/>
            <a:ext cx="8854014" cy="288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40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7869" y="300359"/>
            <a:ext cx="7886700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Consequences of Plagiarism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5" y="1943099"/>
            <a:ext cx="8967028" cy="323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40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7869" y="300359"/>
            <a:ext cx="7886700" cy="886159"/>
          </a:xfrm>
        </p:spPr>
        <p:txBody>
          <a:bodyPr>
            <a:normAutofit/>
          </a:bodyPr>
          <a:lstStyle/>
          <a:p>
            <a:r>
              <a:rPr lang="en-US" dirty="0" smtClean="0"/>
              <a:t>Who will know?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6" y="2181225"/>
            <a:ext cx="8978316" cy="2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40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to…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9" y="2333696"/>
            <a:ext cx="8993974" cy="423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26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764" y="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Adaptable Black Box Approach to Tech Writing Process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80657" y="2460171"/>
            <a:ext cx="2046514" cy="178525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13658" y="5331824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Inputs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520543" y="5331824"/>
            <a:ext cx="23186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Outpu</a:t>
            </a:r>
            <a:r>
              <a:rPr lang="en-US" b="1" dirty="0" smtClean="0"/>
              <a:t>t</a:t>
            </a:r>
          </a:p>
          <a:p>
            <a:pPr algn="ctr"/>
            <a:r>
              <a:rPr lang="en-US" b="1" dirty="0" smtClean="0"/>
              <a:t>Metrics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64029" y="3080657"/>
            <a:ext cx="2416628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687285" y="2955471"/>
            <a:ext cx="195943" cy="250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55641" y="2157327"/>
            <a:ext cx="1562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(Ideas),          3 (Organize),        4 (Sequence)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127171" y="3090760"/>
            <a:ext cx="1393372" cy="1166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endCxn id="4" idx="0"/>
          </p:cNvCxnSpPr>
          <p:nvPr/>
        </p:nvCxnSpPr>
        <p:spPr>
          <a:xfrm rot="10800000" flipV="1">
            <a:off x="4103915" y="1992085"/>
            <a:ext cx="1621975" cy="46808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25890" y="1992085"/>
            <a:ext cx="0" cy="1088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61114" y="1621971"/>
            <a:ext cx="89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  Edit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44886" y="3113314"/>
            <a:ext cx="99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Draft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42258" y="3722132"/>
            <a:ext cx="2416628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23158" y="3398966"/>
            <a:ext cx="119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EE 295 Rules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89514" y="2675692"/>
            <a:ext cx="18614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Generate Technology </a:t>
            </a:r>
          </a:p>
          <a:p>
            <a:pPr algn="ctr"/>
            <a:r>
              <a:rPr lang="en-US" sz="2000" b="1" dirty="0" smtClean="0"/>
              <a:t>Document</a:t>
            </a:r>
          </a:p>
          <a:p>
            <a:pPr algn="ctr"/>
            <a:r>
              <a:rPr lang="en-US" sz="2000" b="1" dirty="0" smtClean="0"/>
              <a:t>(FPGA)</a:t>
            </a:r>
            <a:endParaRPr lang="en-US" sz="2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531428" y="934636"/>
            <a:ext cx="230777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Content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Clear Conclusion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Concisely Stated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Well Supported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31428" y="3352800"/>
            <a:ext cx="230777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Rules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Grammar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295 No No’s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Plagiarism</a:t>
            </a:r>
          </a:p>
        </p:txBody>
      </p:sp>
      <p:sp>
        <p:nvSpPr>
          <p:cNvPr id="33" name="Down Arrow 32"/>
          <p:cNvSpPr/>
          <p:nvPr/>
        </p:nvSpPr>
        <p:spPr>
          <a:xfrm rot="10800000">
            <a:off x="3877925" y="4245429"/>
            <a:ext cx="484632" cy="978408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87486" y="5223837"/>
            <a:ext cx="1627416" cy="15427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287486" y="5210368"/>
            <a:ext cx="1627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Step 1:</a:t>
            </a:r>
            <a:r>
              <a:rPr lang="en-US" sz="1200" dirty="0" smtClean="0"/>
              <a:t> Configured to Meet type of Document</a:t>
            </a:r>
          </a:p>
          <a:p>
            <a:pPr algn="ctr"/>
            <a:r>
              <a:rPr lang="en-US" sz="1200" dirty="0" smtClean="0"/>
              <a:t>-Product Description</a:t>
            </a:r>
          </a:p>
          <a:p>
            <a:pPr algn="ctr"/>
            <a:r>
              <a:rPr lang="en-US" sz="1200" dirty="0" smtClean="0"/>
              <a:t>-Patent application </a:t>
            </a:r>
          </a:p>
          <a:p>
            <a:pPr algn="ctr"/>
            <a:r>
              <a:rPr lang="en-US" sz="1200" dirty="0" smtClean="0"/>
              <a:t>-Business Case </a:t>
            </a:r>
          </a:p>
          <a:p>
            <a:pPr algn="ctr"/>
            <a:r>
              <a:rPr lang="en-US" sz="1200" dirty="0" smtClean="0"/>
              <a:t>-Research Paper</a:t>
            </a:r>
          </a:p>
          <a:p>
            <a:pPr algn="ctr"/>
            <a:r>
              <a:rPr lang="en-US" sz="1200" dirty="0" smtClean="0"/>
              <a:t>(Firmware)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2820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11" grpId="0"/>
      <p:bldP spid="24" grpId="0"/>
      <p:bldP spid="25" grpId="0"/>
      <p:bldP spid="27" grpId="0"/>
      <p:bldP spid="30" grpId="0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more things…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55" y="2253990"/>
            <a:ext cx="8821287" cy="1605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18408" y="4643690"/>
            <a:ext cx="53824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Video on Avoiding Plagiarism can be accessed at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http</a:t>
            </a:r>
            <a:r>
              <a:rPr lang="en-US" dirty="0">
                <a:solidFill>
                  <a:schemeClr val="bg1"/>
                </a:solidFill>
              </a:rPr>
              <a:t>://libguides.sjsu.edu/plagiarism/two-more-tips</a:t>
            </a:r>
          </a:p>
        </p:txBody>
      </p:sp>
    </p:spTree>
    <p:extLst>
      <p:ext uri="{BB962C8B-B14F-4D97-AF65-F5344CB8AC3E}">
        <p14:creationId xmlns:p14="http://schemas.microsoft.com/office/powerpoint/2010/main" val="241776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the Online Exam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http://libguides.sjsu.edu/plagiarism/test-for-class-credit</a:t>
            </a:r>
          </a:p>
        </p:txBody>
      </p:sp>
    </p:spTree>
    <p:extLst>
      <p:ext uri="{BB962C8B-B14F-4D97-AF65-F5344CB8AC3E}">
        <p14:creationId xmlns:p14="http://schemas.microsoft.com/office/powerpoint/2010/main" val="28253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you need help on </a:t>
            </a:r>
            <a:r>
              <a:rPr lang="en-US" dirty="0" err="1" smtClean="0"/>
              <a:t>Turnitin</a:t>
            </a:r>
            <a:r>
              <a:rPr lang="en-US" dirty="0" smtClean="0"/>
              <a:t> (TII)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https://help.turnitin.com/new-links.htm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4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b="1" dirty="0" smtClean="0"/>
              <a:t>Discussion Exercises</a:t>
            </a:r>
          </a:p>
        </p:txBody>
      </p:sp>
      <p:sp>
        <p:nvSpPr>
          <p:cNvPr id="3075" name="Rectangle 3"/>
          <p:cNvSpPr>
            <a:spLocks noGrp="1" noRot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Out of class writing exercise </a:t>
            </a:r>
            <a:r>
              <a:rPr lang="en-US" sz="2800" dirty="0" smtClean="0"/>
              <a:t>#1:  </a:t>
            </a:r>
            <a:r>
              <a:rPr lang="en-US" sz="2800" dirty="0"/>
              <a:t>Differences between Engineering and Science</a:t>
            </a:r>
          </a:p>
          <a:p>
            <a:pPr marL="457200" indent="-45720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sz="2800" dirty="0" smtClean="0"/>
          </a:p>
          <a:p>
            <a:pPr algn="ctr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800" dirty="0" smtClean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516043715"/>
      </p:ext>
    </p:extLst>
  </p:cSld>
  <p:clrMapOvr>
    <a:masterClrMapping/>
  </p:clrMapOvr>
  <p:transition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Text Box 2"/>
          <p:cNvSpPr txBox="1">
            <a:spLocks noChangeArrowheads="1"/>
          </p:cNvSpPr>
          <p:nvPr/>
        </p:nvSpPr>
        <p:spPr bwMode="auto">
          <a:xfrm>
            <a:off x="135082" y="343525"/>
            <a:ext cx="882188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</a:rPr>
              <a:t>Out of class writing exercise #1:  Differences </a:t>
            </a:r>
            <a:r>
              <a:rPr lang="en-US" sz="2800" dirty="0" smtClean="0">
                <a:solidFill>
                  <a:schemeClr val="bg1"/>
                </a:solidFill>
              </a:rPr>
              <a:t>between Engineering </a:t>
            </a:r>
            <a:r>
              <a:rPr lang="en-US" sz="2800" dirty="0">
                <a:solidFill>
                  <a:schemeClr val="bg1"/>
                </a:solidFill>
              </a:rPr>
              <a:t>and </a:t>
            </a:r>
            <a:r>
              <a:rPr lang="en-US" sz="2800" dirty="0" smtClean="0">
                <a:solidFill>
                  <a:schemeClr val="bg1"/>
                </a:solidFill>
              </a:rPr>
              <a:t>Science (Content)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279569"/>
              </p:ext>
            </p:extLst>
          </p:nvPr>
        </p:nvGraphicFramePr>
        <p:xfrm>
          <a:off x="628795" y="1528638"/>
          <a:ext cx="8328169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078"/>
                <a:gridCol w="3262745"/>
                <a:gridCol w="34913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[a] Clear Conclusion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Science and Engineering share </a:t>
                      </a:r>
                      <a:r>
                        <a:rPr lang="en-US" sz="1200" baseline="0" dirty="0" smtClean="0"/>
                        <a:t>many of the same tools, but have many differences in their fundamental goals and motivations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State</a:t>
                      </a:r>
                      <a:r>
                        <a:rPr lang="en-US" sz="12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early</a:t>
                      </a:r>
                      <a:r>
                        <a:rPr lang="en-US" sz="1200" baseline="0" dirty="0" smtClean="0">
                          <a:solidFill>
                            <a:srgbClr val="FF0000"/>
                          </a:solidFill>
                        </a:rPr>
                        <a:t> in the document  </a:t>
                      </a:r>
                    </a:p>
                    <a:p>
                      <a:r>
                        <a:rPr lang="en-US" sz="1200" baseline="0" dirty="0" smtClean="0"/>
                        <a:t>-Summarize in different words at end of the document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Concisely</a:t>
                      </a:r>
                      <a:r>
                        <a:rPr lang="en-US" baseline="0" dirty="0" smtClean="0"/>
                        <a:t> Stated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baseline="0" dirty="0" smtClean="0"/>
                    </a:p>
                    <a:p>
                      <a:r>
                        <a:rPr lang="en-US" sz="1200" baseline="0" dirty="0" smtClean="0"/>
                        <a:t>One page, </a:t>
                      </a:r>
                      <a:r>
                        <a:rPr lang="en-US" sz="1200" baseline="0" dirty="0" err="1" smtClean="0"/>
                        <a:t>approx</a:t>
                      </a:r>
                      <a:r>
                        <a:rPr lang="en-US" sz="1200" baseline="0" dirty="0" smtClean="0"/>
                        <a:t> 600 words is sufficient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Don’t write</a:t>
                      </a:r>
                      <a:r>
                        <a:rPr lang="en-US" sz="1200" baseline="0" dirty="0" smtClean="0"/>
                        <a:t> “filler” that goes beyond the instructions and make the paper repetitive. Choose powerful  macro examples to back up your assertions.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Good 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 or 5 Good</a:t>
                      </a:r>
                      <a:r>
                        <a:rPr lang="en-US" sz="1200" baseline="0" dirty="0" smtClean="0"/>
                        <a:t> paragraphs with solid structure </a:t>
                      </a:r>
                    </a:p>
                    <a:p>
                      <a:r>
                        <a:rPr lang="en-US" sz="1200" baseline="0" dirty="0" smtClean="0"/>
                        <a:t>-Introductory Statement/Conclusion</a:t>
                      </a:r>
                    </a:p>
                    <a:p>
                      <a:r>
                        <a:rPr lang="en-US" sz="1200" baseline="0" dirty="0" smtClean="0"/>
                        <a:t>-How Science and Engineering Differ (with support)</a:t>
                      </a:r>
                    </a:p>
                    <a:p>
                      <a:r>
                        <a:rPr lang="en-US" sz="1200" baseline="0" dirty="0" smtClean="0"/>
                        <a:t>-How Science and Engineering Share common elements (with support)</a:t>
                      </a:r>
                    </a:p>
                    <a:p>
                      <a:r>
                        <a:rPr lang="en-US" sz="1200" baseline="0" dirty="0" smtClean="0"/>
                        <a:t>-Conclusion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-Each paragraph should have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smtClean="0">
                          <a:solidFill>
                            <a:srgbClr val="FF0000"/>
                          </a:solidFill>
                        </a:rPr>
                        <a:t>one unique topic sentence ‘---UNDERLINE in all submissions.</a:t>
                      </a:r>
                    </a:p>
                    <a:p>
                      <a:r>
                        <a:rPr lang="en-US" sz="1200" baseline="0" dirty="0" smtClean="0"/>
                        <a:t>-Non topic sentences </a:t>
                      </a:r>
                      <a:r>
                        <a:rPr lang="en-US" sz="1200" baseline="0" dirty="0" smtClean="0">
                          <a:solidFill>
                            <a:srgbClr val="FF0000"/>
                          </a:solidFill>
                        </a:rPr>
                        <a:t>support the topic sentence</a:t>
                      </a:r>
                    </a:p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         +Body sentences</a:t>
                      </a:r>
                    </a:p>
                    <a:p>
                      <a:r>
                        <a:rPr lang="en-US" sz="1200" dirty="0" smtClean="0">
                          <a:solidFill>
                            <a:srgbClr val="FF0000"/>
                          </a:solidFill>
                        </a:rPr>
                        <a:t>         +Conclusion sentence finishes the paragraph</a:t>
                      </a:r>
                      <a:endParaRPr 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[b] Strongly Supported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-Provide actual concrete</a:t>
                      </a:r>
                      <a:r>
                        <a:rPr lang="en-US" sz="1200" baseline="0" dirty="0" smtClean="0"/>
                        <a:t> examples of where science and engineering differ</a:t>
                      </a:r>
                    </a:p>
                    <a:p>
                      <a:r>
                        <a:rPr lang="en-US" sz="1200" baseline="0" dirty="0" smtClean="0"/>
                        <a:t>-Goal of engineering is improvement, while science is seeking knowledge </a:t>
                      </a:r>
                    </a:p>
                    <a:p>
                      <a:r>
                        <a:rPr lang="en-US" sz="1200" baseline="0" dirty="0" smtClean="0"/>
                        <a:t>-Starting point of engineering is a problem, while science starts with a thesis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-Supporting elements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for each assertion</a:t>
                      </a:r>
                      <a:endParaRPr lang="en-US" sz="1200" baseline="0" dirty="0" smtClean="0"/>
                    </a:p>
                    <a:p>
                      <a:r>
                        <a:rPr lang="en-US" sz="1200" baseline="0" dirty="0" smtClean="0"/>
                        <a:t>-Summarize the contrast between science and engineering and restate/reinforce the conclusion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7156790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Text Box 2"/>
          <p:cNvSpPr txBox="1">
            <a:spLocks noChangeArrowheads="1"/>
          </p:cNvSpPr>
          <p:nvPr/>
        </p:nvSpPr>
        <p:spPr bwMode="auto">
          <a:xfrm>
            <a:off x="135082" y="343525"/>
            <a:ext cx="882188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>
                <a:solidFill>
                  <a:schemeClr val="bg1"/>
                </a:solidFill>
              </a:rPr>
              <a:t>Out of class writing exercise #1:  Differences </a:t>
            </a:r>
            <a:r>
              <a:rPr lang="en-US" sz="2800" dirty="0" smtClean="0">
                <a:solidFill>
                  <a:schemeClr val="bg1"/>
                </a:solidFill>
              </a:rPr>
              <a:t>between Engineering </a:t>
            </a:r>
            <a:r>
              <a:rPr lang="en-US" sz="2800" dirty="0">
                <a:solidFill>
                  <a:schemeClr val="bg1"/>
                </a:solidFill>
              </a:rPr>
              <a:t>and </a:t>
            </a:r>
            <a:r>
              <a:rPr lang="en-US" sz="2800" dirty="0" smtClean="0">
                <a:solidFill>
                  <a:schemeClr val="bg1"/>
                </a:solidFill>
              </a:rPr>
              <a:t>Science (Grammar)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836145"/>
              </p:ext>
            </p:extLst>
          </p:nvPr>
        </p:nvGraphicFramePr>
        <p:xfrm>
          <a:off x="628795" y="1297632"/>
          <a:ext cx="8328169" cy="459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078"/>
                <a:gridCol w="3262745"/>
                <a:gridCol w="34913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Grammar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</a:t>
                      </a:r>
                      <a:r>
                        <a:rPr lang="en-US" sz="1200" baseline="0" dirty="0" smtClean="0"/>
                        <a:t> the EE295 checklist as a point of reference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-No personal pronouns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I, me, it, they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All can be ambiguous</a:t>
                      </a:r>
                      <a:r>
                        <a:rPr lang="en-US" sz="1200" baseline="0" dirty="0" smtClean="0"/>
                        <a:t> . Use descriptive nouns, like “the bridge” or “the project” to make reference. </a:t>
                      </a:r>
                    </a:p>
                    <a:p>
                      <a:endParaRPr lang="en-US" sz="1200" baseline="0" dirty="0" smtClean="0"/>
                    </a:p>
                    <a:p>
                      <a:r>
                        <a:rPr lang="en-US" sz="1200" baseline="0" dirty="0" smtClean="0"/>
                        <a:t>No place for personal pronouns </a:t>
                      </a:r>
                      <a:r>
                        <a:rPr lang="en-US" sz="1200" baseline="0" dirty="0" smtClean="0">
                          <a:solidFill>
                            <a:srgbClr val="FF0000"/>
                          </a:solidFill>
                        </a:rPr>
                        <a:t>–stay to 3</a:t>
                      </a:r>
                      <a:r>
                        <a:rPr lang="en-US" sz="1200" baseline="30000" dirty="0" smtClean="0">
                          <a:solidFill>
                            <a:srgbClr val="FF0000"/>
                          </a:solidFill>
                        </a:rPr>
                        <a:t>rd</a:t>
                      </a:r>
                      <a:r>
                        <a:rPr lang="en-US" sz="1200" baseline="0" dirty="0" smtClean="0">
                          <a:solidFill>
                            <a:srgbClr val="FF0000"/>
                          </a:solidFill>
                        </a:rPr>
                        <a:t> person</a:t>
                      </a:r>
                      <a:r>
                        <a:rPr lang="en-US" sz="1200" baseline="0" dirty="0" smtClean="0"/>
                        <a:t>.</a:t>
                      </a:r>
                    </a:p>
                    <a:p>
                      <a:r>
                        <a:rPr lang="en-US" sz="1200" baseline="0" dirty="0" smtClean="0"/>
                        <a:t>“It” is especially ambiguous.  Only use when absolutely clear what “it” is…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-Small</a:t>
                      </a:r>
                      <a:r>
                        <a:rPr lang="en-US" baseline="0" dirty="0" smtClean="0"/>
                        <a:t> Paragraphs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Conclusion is a</a:t>
                      </a:r>
                      <a:r>
                        <a:rPr lang="en-US" sz="1200" baseline="0" dirty="0" smtClean="0"/>
                        <a:t> full paragraph, not two sentences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Have one topic</a:t>
                      </a:r>
                      <a:r>
                        <a:rPr lang="en-US" sz="1200" baseline="0" dirty="0" smtClean="0"/>
                        <a:t> sentence per paragraph.   </a:t>
                      </a:r>
                      <a:r>
                        <a:rPr lang="en-US" sz="1200" baseline="0" dirty="0" smtClean="0">
                          <a:solidFill>
                            <a:srgbClr val="FF0000"/>
                          </a:solidFill>
                        </a:rPr>
                        <a:t>For a well constructed paper, you should be able to read only the topic sentences and see the flow of the paper</a:t>
                      </a:r>
                      <a:r>
                        <a:rPr lang="en-US" sz="1200" baseline="0" dirty="0" smtClean="0"/>
                        <a:t>.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-No passive</a:t>
                      </a:r>
                      <a:r>
                        <a:rPr lang="en-US" baseline="0" dirty="0" smtClean="0"/>
                        <a:t> statements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Avoid</a:t>
                      </a:r>
                      <a:r>
                        <a:rPr lang="en-US" sz="1200" baseline="0" dirty="0" smtClean="0"/>
                        <a:t> “was  done” or “were deduced”….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Say “Scientists</a:t>
                      </a:r>
                      <a:r>
                        <a:rPr lang="en-US" sz="1200" baseline="0" dirty="0" smtClean="0"/>
                        <a:t> develop theories…” or “engineers develop products”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-Articles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 The, a,</a:t>
                      </a:r>
                      <a:r>
                        <a:rPr lang="en-US" sz="1200" baseline="0" dirty="0" smtClean="0"/>
                        <a:t> an, properly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-Complete 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Always</a:t>
                      </a:r>
                      <a:r>
                        <a:rPr lang="en-US" sz="1200" baseline="0" dirty="0" smtClean="0"/>
                        <a:t> have a subject and an object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“whereas” is a sentence connector, not a verb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-Plagiarism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Need</a:t>
                      </a:r>
                      <a:r>
                        <a:rPr lang="en-US" sz="1200" baseline="0" dirty="0" smtClean="0"/>
                        <a:t> to run check to keep target of less than 15%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Turnitin</a:t>
                      </a:r>
                      <a:r>
                        <a:rPr lang="en-US" sz="1200" dirty="0" smtClean="0"/>
                        <a:t> provides feedback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925289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dirty="0" smtClean="0"/>
              <a:t>Six Step Method to Reader Centered Writing</a:t>
            </a:r>
          </a:p>
        </p:txBody>
      </p:sp>
      <p:sp>
        <p:nvSpPr>
          <p:cNvPr id="281603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28650" y="1611086"/>
            <a:ext cx="7886700" cy="5007428"/>
          </a:xfrm>
        </p:spPr>
        <p:txBody>
          <a:bodyPr>
            <a:norm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smtClean="0"/>
              <a:t>Step 1   </a:t>
            </a:r>
            <a:r>
              <a:rPr lang="en-US" sz="2000" dirty="0" smtClean="0">
                <a:solidFill>
                  <a:srgbClr val="FF0000"/>
                </a:solidFill>
              </a:rPr>
              <a:t>Analyze your purpose and audience </a:t>
            </a:r>
            <a:r>
              <a:rPr lang="en-US" sz="2000" dirty="0" smtClean="0"/>
              <a:t>by using the Focus Sheet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000" dirty="0" smtClean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smtClean="0"/>
              <a:t>Step 2   </a:t>
            </a:r>
            <a:r>
              <a:rPr lang="en-US" sz="2000" dirty="0" smtClean="0">
                <a:solidFill>
                  <a:srgbClr val="FF0000"/>
                </a:solidFill>
              </a:rPr>
              <a:t>Generate Ideas </a:t>
            </a:r>
            <a:r>
              <a:rPr lang="en-US" sz="2000" dirty="0" smtClean="0"/>
              <a:t>by using a start-up strategy</a:t>
            </a:r>
            <a:endParaRPr lang="en-US" sz="2000" dirty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000" dirty="0" smtClean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smtClean="0"/>
              <a:t>Step 3   </a:t>
            </a:r>
            <a:r>
              <a:rPr lang="en-US" sz="2000" dirty="0" smtClean="0">
                <a:solidFill>
                  <a:srgbClr val="FF0000"/>
                </a:solidFill>
              </a:rPr>
              <a:t>Organize</a:t>
            </a:r>
            <a:r>
              <a:rPr lang="en-US" sz="2000" dirty="0" smtClean="0"/>
              <a:t> your information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000" dirty="0" smtClean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smtClean="0"/>
              <a:t>Step 4   </a:t>
            </a:r>
            <a:r>
              <a:rPr lang="en-US" sz="2000" dirty="0" smtClean="0">
                <a:solidFill>
                  <a:srgbClr val="FF0000"/>
                </a:solidFill>
              </a:rPr>
              <a:t>Sequence</a:t>
            </a:r>
            <a:r>
              <a:rPr lang="en-US" sz="2000" dirty="0" smtClean="0"/>
              <a:t> your ideas.  The bottom line should go on top– most of the time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000" dirty="0" smtClean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smtClean="0"/>
              <a:t>Step 5    Write the </a:t>
            </a:r>
            <a:r>
              <a:rPr lang="en-US" sz="2000" dirty="0" smtClean="0">
                <a:solidFill>
                  <a:srgbClr val="FF0000"/>
                </a:solidFill>
              </a:rPr>
              <a:t>first draft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000" dirty="0" smtClean="0"/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en-US" sz="2000" dirty="0" smtClean="0"/>
              <a:t>Step 6   Edit for </a:t>
            </a:r>
            <a:r>
              <a:rPr lang="en-US" sz="2000" dirty="0" smtClean="0">
                <a:solidFill>
                  <a:srgbClr val="FF0000"/>
                </a:solidFill>
              </a:rPr>
              <a:t>clarity, conciseness and accuracy </a:t>
            </a:r>
          </a:p>
        </p:txBody>
      </p:sp>
      <p:sp>
        <p:nvSpPr>
          <p:cNvPr id="2" name="Rectangle 1"/>
          <p:cNvSpPr/>
          <p:nvPr/>
        </p:nvSpPr>
        <p:spPr>
          <a:xfrm>
            <a:off x="337457" y="3222171"/>
            <a:ext cx="8654143" cy="1883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0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1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1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1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1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1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1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1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1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 is all about Good Bones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745" y="2895600"/>
            <a:ext cx="1928379" cy="368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90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Without structure, you have a mess….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4" y="1494394"/>
            <a:ext cx="4336967" cy="524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48346" y="6201278"/>
            <a:ext cx="4187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Boneless Chicken Ranch, The Far Side, Gary Larson,  published Jan 2, 2013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9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Complete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20686"/>
            <a:ext cx="7883979" cy="3634683"/>
          </a:xfrm>
        </p:spPr>
        <p:txBody>
          <a:bodyPr/>
          <a:lstStyle/>
          <a:p>
            <a:pPr>
              <a:spcBef>
                <a:spcPct val="10000"/>
              </a:spcBef>
              <a:buClr>
                <a:schemeClr val="folHlink"/>
              </a:buClr>
              <a:buFontTx/>
              <a:buChar char="•"/>
            </a:pPr>
            <a:r>
              <a:rPr lang="en-US" altLang="en-US" sz="3200" dirty="0" smtClean="0">
                <a:solidFill>
                  <a:srgbClr val="0070C0"/>
                </a:solidFill>
                <a:latin typeface="Arial" charset="0"/>
              </a:rPr>
              <a:t>Summary/Purpose </a:t>
            </a:r>
            <a:endParaRPr lang="en-US" altLang="en-US" sz="3200" dirty="0">
              <a:solidFill>
                <a:srgbClr val="0070C0"/>
              </a:solidFill>
              <a:latin typeface="Arial" charset="0"/>
            </a:endParaRPr>
          </a:p>
          <a:p>
            <a:pPr>
              <a:spcBef>
                <a:spcPct val="10000"/>
              </a:spcBef>
              <a:buClr>
                <a:schemeClr val="folHlink"/>
              </a:buClr>
              <a:buFontTx/>
              <a:buChar char="•"/>
            </a:pPr>
            <a:r>
              <a:rPr lang="en-US" altLang="en-US" sz="3200" dirty="0">
                <a:solidFill>
                  <a:srgbClr val="0070C0"/>
                </a:solidFill>
                <a:latin typeface="Arial" charset="0"/>
              </a:rPr>
              <a:t>Introduction</a:t>
            </a:r>
          </a:p>
          <a:p>
            <a:pPr>
              <a:spcBef>
                <a:spcPct val="10000"/>
              </a:spcBef>
              <a:buClr>
                <a:schemeClr val="folHlink"/>
              </a:buClr>
              <a:buFontTx/>
              <a:buChar char="•"/>
            </a:pPr>
            <a:r>
              <a:rPr lang="en-US" altLang="en-US" sz="3200" dirty="0">
                <a:latin typeface="Arial" charset="0"/>
              </a:rPr>
              <a:t>Methods, Assumptions, and Procedures</a:t>
            </a:r>
          </a:p>
          <a:p>
            <a:pPr>
              <a:spcBef>
                <a:spcPct val="10000"/>
              </a:spcBef>
              <a:buClr>
                <a:schemeClr val="folHlink"/>
              </a:buClr>
              <a:buFontTx/>
              <a:buChar char="•"/>
            </a:pPr>
            <a:r>
              <a:rPr lang="en-US" altLang="en-US" sz="3200" dirty="0">
                <a:latin typeface="Arial" charset="0"/>
              </a:rPr>
              <a:t>Results and Discussion</a:t>
            </a:r>
          </a:p>
          <a:p>
            <a:pPr>
              <a:spcBef>
                <a:spcPct val="10000"/>
              </a:spcBef>
              <a:buClr>
                <a:schemeClr val="folHlink"/>
              </a:buClr>
              <a:buFontTx/>
              <a:buChar char="•"/>
            </a:pPr>
            <a:r>
              <a:rPr lang="en-US" altLang="en-US" sz="3200" dirty="0">
                <a:solidFill>
                  <a:srgbClr val="0070C0"/>
                </a:solidFill>
                <a:latin typeface="Arial" charset="0"/>
              </a:rPr>
              <a:t>Conclusions</a:t>
            </a:r>
          </a:p>
          <a:p>
            <a:pPr>
              <a:spcBef>
                <a:spcPct val="10000"/>
              </a:spcBef>
              <a:buClr>
                <a:schemeClr val="folHlink"/>
              </a:buClr>
              <a:buFontTx/>
              <a:buChar char="•"/>
            </a:pPr>
            <a:r>
              <a:rPr lang="en-US" altLang="en-US" sz="3200" dirty="0">
                <a:solidFill>
                  <a:srgbClr val="0070C0"/>
                </a:solidFill>
                <a:latin typeface="Arial" charset="0"/>
              </a:rPr>
              <a:t>Recommendations</a:t>
            </a:r>
            <a:r>
              <a:rPr lang="en-US" altLang="en-US" sz="3200" dirty="0">
                <a:latin typeface="Arial" charset="0"/>
              </a:rPr>
              <a:t>*</a:t>
            </a:r>
          </a:p>
          <a:p>
            <a:pPr>
              <a:spcBef>
                <a:spcPct val="10000"/>
              </a:spcBef>
              <a:buClr>
                <a:schemeClr val="folHlink"/>
              </a:buClr>
              <a:buFontTx/>
              <a:buChar char="•"/>
            </a:pPr>
            <a:r>
              <a:rPr lang="en-US" altLang="en-US" sz="3200" dirty="0">
                <a:latin typeface="Arial" charset="0"/>
              </a:rPr>
              <a:t>References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2282" y="2171700"/>
            <a:ext cx="5486400" cy="10598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2282" y="4111337"/>
            <a:ext cx="5486400" cy="1059873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2282" y="6089073"/>
            <a:ext cx="6224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Contents of the boxes can be combined in short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8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962"/>
            <a:ext cx="7886700" cy="1325563"/>
          </a:xfrm>
        </p:spPr>
        <p:txBody>
          <a:bodyPr/>
          <a:lstStyle/>
          <a:p>
            <a:r>
              <a:rPr lang="en-US" dirty="0" smtClean="0"/>
              <a:t>Progressive Overall Structure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7" y="1517506"/>
            <a:ext cx="8259041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74" y="1807030"/>
            <a:ext cx="825904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74" y="3235780"/>
            <a:ext cx="825904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7" y="3807280"/>
            <a:ext cx="823825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73" y="2664280"/>
            <a:ext cx="8259041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51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087" y="1204368"/>
            <a:ext cx="8958942" cy="8861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Paragraph Construction: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2" action="ppaction://hlinkfile"/>
              </a:rPr>
              <a:t>The Basic Building Block of Successful Papers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55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JSU-Standard-PPT (5)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DB126CB-D441-464B-B99B-340F3E68FEA0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7B5C3B03-1458-4E66-964B-19136E2BB492}"/>
    </a:ext>
  </a:extLst>
</a:theme>
</file>

<file path=ppt/theme/theme3.xml><?xml version="1.0" encoding="utf-8"?>
<a:theme xmlns:a="http://schemas.openxmlformats.org/drawingml/2006/main" name="Titl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A99606CA-E4DD-4A7E-ADE3-38754EF64503}"/>
    </a:ext>
  </a:extLst>
</a:theme>
</file>

<file path=ppt/theme/theme4.xml><?xml version="1.0" encoding="utf-8"?>
<a:theme xmlns:a="http://schemas.openxmlformats.org/drawingml/2006/main" name="Bump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5B6FD638-AF11-4110-A98B-52A30CAD40C6}"/>
    </a:ext>
  </a:extLst>
</a:theme>
</file>

<file path=ppt/theme/theme5.xml><?xml version="1.0" encoding="utf-8"?>
<a:theme xmlns:a="http://schemas.openxmlformats.org/drawingml/2006/main" name="Section Header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7B92B18D-2067-401C-8110-0CCB6A0E47FC}"/>
    </a:ext>
  </a:extLst>
</a:theme>
</file>

<file path=ppt/theme/theme6.xml><?xml version="1.0" encoding="utf-8"?>
<a:theme xmlns:a="http://schemas.openxmlformats.org/drawingml/2006/main" name="Whit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304BAEE5-2FC4-42BA-9CBC-59F25EDAC538}"/>
    </a:ext>
  </a:extLst>
</a:theme>
</file>

<file path=ppt/theme/theme7.xml><?xml version="1.0" encoding="utf-8"?>
<a:theme xmlns:a="http://schemas.openxmlformats.org/drawingml/2006/main" name="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38E574D-EE11-4760-836B-ADD15C9B1572}"/>
    </a:ext>
  </a:extLst>
</a:theme>
</file>

<file path=ppt/theme/theme8.xml><?xml version="1.0" encoding="utf-8"?>
<a:theme xmlns:a="http://schemas.openxmlformats.org/drawingml/2006/main" name="Imag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2FA2181D-B5FB-4A35-83F1-4BE74620503A}"/>
    </a:ext>
  </a:extLst>
</a:theme>
</file>

<file path=ppt/theme/theme9.xml><?xml version="1.0" encoding="utf-8"?>
<a:theme xmlns:a="http://schemas.openxmlformats.org/drawingml/2006/main" name="Chart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A280AFC1-4B8A-4049-87F8-E60A0114FF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SJSU-Standard-PPT (5)</Template>
  <TotalTime>4374</TotalTime>
  <Words>959</Words>
  <Application>Microsoft Office PowerPoint</Application>
  <PresentationFormat>On-screen Show (4:3)</PresentationFormat>
  <Paragraphs>224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Arial</vt:lpstr>
      <vt:lpstr>Helvetica Neue</vt:lpstr>
      <vt:lpstr>SJSU Spartan Bold</vt:lpstr>
      <vt:lpstr>Wingdings</vt:lpstr>
      <vt:lpstr>Calibri</vt:lpstr>
      <vt:lpstr>SJSU Spartan Regular</vt:lpstr>
      <vt:lpstr>SJSU-Standard-PPT (5)</vt:lpstr>
      <vt:lpstr>Cover Slides</vt:lpstr>
      <vt:lpstr>Title Slides</vt:lpstr>
      <vt:lpstr>Bumper Slides</vt:lpstr>
      <vt:lpstr>Section Headers</vt:lpstr>
      <vt:lpstr>White Content Slides</vt:lpstr>
      <vt:lpstr>Blue Content Slides</vt:lpstr>
      <vt:lpstr>Image Slides</vt:lpstr>
      <vt:lpstr>Charts</vt:lpstr>
      <vt:lpstr>EE 295</vt:lpstr>
      <vt:lpstr>PowerPoint Presentation</vt:lpstr>
      <vt:lpstr>Adaptable Black Box Approach to Tech Writing Process</vt:lpstr>
      <vt:lpstr>Six Step Method to Reader Centered Writing</vt:lpstr>
      <vt:lpstr>Structure is all about Good Bones</vt:lpstr>
      <vt:lpstr>Without structure, you have a mess….</vt:lpstr>
      <vt:lpstr>A Complete Outline</vt:lpstr>
      <vt:lpstr>Progressive Overall Structure</vt:lpstr>
      <vt:lpstr>Paragraph Construction:    The Basic Building Block of Successful Papers</vt:lpstr>
      <vt:lpstr>PowerPoint Presentation</vt:lpstr>
      <vt:lpstr>Semester Major Items…..(subject to modification)</vt:lpstr>
      <vt:lpstr>Group Discussions</vt:lpstr>
      <vt:lpstr>What is Plagiarism?</vt:lpstr>
      <vt:lpstr>You might be Plagiarizing if you..</vt:lpstr>
      <vt:lpstr>Self Plagiarism….</vt:lpstr>
      <vt:lpstr>How to Avoid Plagiarism</vt:lpstr>
      <vt:lpstr>Quoting</vt:lpstr>
      <vt:lpstr>Paraphrasing</vt:lpstr>
      <vt:lpstr>Paraphrasing: Some Details</vt:lpstr>
      <vt:lpstr>Is this Plagiarism?</vt:lpstr>
      <vt:lpstr>How about this?</vt:lpstr>
      <vt:lpstr>Is anything wrong here?</vt:lpstr>
      <vt:lpstr>How about Charts and Graphs?</vt:lpstr>
      <vt:lpstr>Citing</vt:lpstr>
      <vt:lpstr>What does not need Citing?</vt:lpstr>
      <vt:lpstr>Citation Sources</vt:lpstr>
      <vt:lpstr>Consequences of Plagiarism</vt:lpstr>
      <vt:lpstr>Who will know?</vt:lpstr>
      <vt:lpstr>Remember to…</vt:lpstr>
      <vt:lpstr>Two more things…</vt:lpstr>
      <vt:lpstr>Take the Online Exam</vt:lpstr>
      <vt:lpstr>If you need help on Turnitin (TII)</vt:lpstr>
      <vt:lpstr>Discussion Exercises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Wrappe</dc:creator>
  <cp:lastModifiedBy>Tom Wrappe (C)</cp:lastModifiedBy>
  <cp:revision>127</cp:revision>
  <cp:lastPrinted>2018-02-08T13:59:24Z</cp:lastPrinted>
  <dcterms:created xsi:type="dcterms:W3CDTF">2017-08-23T13:02:48Z</dcterms:created>
  <dcterms:modified xsi:type="dcterms:W3CDTF">2019-09-05T21:59:53Z</dcterms:modified>
</cp:coreProperties>
</file>